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2"/>
  </p:sldMasterIdLst>
  <p:notesMasterIdLst>
    <p:notesMasterId r:id="rId36"/>
  </p:notesMasterIdLst>
  <p:handoutMasterIdLst>
    <p:handoutMasterId r:id="rId37"/>
  </p:handoutMasterIdLst>
  <p:sldIdLst>
    <p:sldId id="265" r:id="rId3"/>
    <p:sldId id="270" r:id="rId4"/>
    <p:sldId id="271" r:id="rId5"/>
    <p:sldId id="285" r:id="rId6"/>
    <p:sldId id="292" r:id="rId7"/>
    <p:sldId id="272" r:id="rId8"/>
    <p:sldId id="273" r:id="rId9"/>
    <p:sldId id="276" r:id="rId10"/>
    <p:sldId id="277" r:id="rId11"/>
    <p:sldId id="278" r:id="rId12"/>
    <p:sldId id="279" r:id="rId13"/>
    <p:sldId id="281" r:id="rId14"/>
    <p:sldId id="282" r:id="rId15"/>
    <p:sldId id="283" r:id="rId16"/>
    <p:sldId id="284" r:id="rId17"/>
    <p:sldId id="275" r:id="rId18"/>
    <p:sldId id="286" r:id="rId19"/>
    <p:sldId id="266" r:id="rId20"/>
    <p:sldId id="289" r:id="rId21"/>
    <p:sldId id="290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293" r:id="rId31"/>
    <p:sldId id="302" r:id="rId32"/>
    <p:sldId id="291" r:id="rId33"/>
    <p:sldId id="287" r:id="rId34"/>
    <p:sldId id="2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20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86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234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99BDA-BD19-4064-BF2C-14D89FF3C190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28E8E-C91D-44A0-93D6-1E4294D2C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08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DF147-A9B1-468D-860B-052CCDB90DB6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8310F-3F7A-4A9C-892D-242CD6C38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54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8310F-3F7A-4A9C-892D-242CD6C380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00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C3B0C-DDAB-42F4-8C24-B1FE6CABC65D}" type="datetime1">
              <a:rPr lang="en-US" smtClean="0"/>
              <a:t>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3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88C6A-E15D-42F1-AAF6-839123805FBB}" type="datetime1">
              <a:rPr lang="en-US" smtClean="0"/>
              <a:t>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44DB9-A473-442C-B086-D1F93506A4BE}" type="datetime1">
              <a:rPr lang="en-US" smtClean="0"/>
              <a:t>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7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9991-E95B-472C-BB57-B5B9032A924B}" type="datetime1">
              <a:rPr lang="en-US" smtClean="0"/>
              <a:t>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6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97AFD-ABC7-4364-90EF-95B15C8A323B}" type="datetime1">
              <a:rPr lang="en-US" smtClean="0"/>
              <a:t>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4589463"/>
            <a:ext cx="1012825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9738"/>
            <a:ext cx="1012825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7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AE068-E05A-439C-97F8-45AC8119FCD5}" type="datetime1">
              <a:rPr lang="en-US" smtClean="0"/>
              <a:t>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5111" y="1825625"/>
            <a:ext cx="498348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4296" y="1825625"/>
            <a:ext cx="498348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825" y="365125"/>
            <a:ext cx="10134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9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B03B3-DEE5-43F8-925B-912AA65DCD81}" type="datetime1">
              <a:rPr lang="en-US" smtClean="0"/>
              <a:t>1/28/2017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9832" y="2193925"/>
            <a:ext cx="498348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9832" y="1489075"/>
            <a:ext cx="4983480" cy="641350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4454" y="2193925"/>
            <a:ext cx="498348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4454" y="1489075"/>
            <a:ext cx="4983480" cy="641350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4454" y="274638"/>
            <a:ext cx="10122996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5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0C9F-8B7D-49D2-9820-A92EA66BAD43}" type="datetime1">
              <a:rPr lang="en-US" smtClean="0"/>
              <a:t>1/28/2017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4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9C-4DF7-43AB-9953-A9E9C32BDFAB}" type="datetime1">
              <a:rPr lang="en-US" smtClean="0"/>
              <a:t>1/28/2017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8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C3EC7-B7A8-467B-A043-A6BA6621D453}" type="datetime1">
              <a:rPr lang="en-US" smtClean="0"/>
              <a:t>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619" y="987425"/>
            <a:ext cx="59436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13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13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0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6EBB-3674-4C80-A7FF-3B979F5315DA}" type="datetime1">
              <a:rPr lang="en-US" smtClean="0"/>
              <a:t>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96249" y="987425"/>
            <a:ext cx="59436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2767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767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3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248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fld id="{79F0484A-F300-4B64-A3A1-4509DE43DA60}" type="datetime1">
              <a:rPr lang="en-US" smtClean="0"/>
              <a:t>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47644" y="6356350"/>
            <a:ext cx="59260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85938" y="6356350"/>
            <a:ext cx="7678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fld id="{842422B5-12DA-40CC-AE4D-EB9F472458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825625"/>
            <a:ext cx="10134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365125"/>
            <a:ext cx="1013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9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b="0" kern="1200" cap="none" spc="0">
          <a:ln w="0">
            <a:solidFill>
              <a:schemeClr val="accent1">
                <a:lumMod val="75000"/>
              </a:schemeClr>
            </a:solidFill>
          </a:ln>
          <a:solidFill>
            <a:schemeClr val="accent6"/>
          </a:solidFill>
          <a:effectLst>
            <a:outerShdw blurRad="38100" dist="25400" dir="5400000" algn="ctr" rotWithShape="0">
              <a:srgbClr val="6E747A">
                <a:alpha val="43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4">
            <a:lumMod val="75000"/>
          </a:schemeClr>
        </a:buClr>
        <a:buSzPct val="70000"/>
        <a:buFont typeface="Wingdings 3" panose="05040102010807070707" pitchFamily="18" charset="2"/>
        <a:buChar char="u"/>
        <a:defRPr sz="2800" kern="1200">
          <a:solidFill>
            <a:schemeClr val="accent6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4">
            <a:lumMod val="75000"/>
          </a:schemeClr>
        </a:buClr>
        <a:buSzPct val="70000"/>
        <a:buFont typeface="Wingdings 3" panose="05040102010807070707" pitchFamily="18" charset="2"/>
        <a:buChar char="u"/>
        <a:defRPr sz="2400" kern="1200">
          <a:solidFill>
            <a:schemeClr val="accent6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4">
            <a:lumMod val="75000"/>
          </a:schemeClr>
        </a:buClr>
        <a:buSzPct val="70000"/>
        <a:buFont typeface="Wingdings 3" panose="05040102010807070707" pitchFamily="18" charset="2"/>
        <a:buChar char="u"/>
        <a:defRPr sz="2000" kern="1200">
          <a:solidFill>
            <a:schemeClr val="accent6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4">
            <a:lumMod val="75000"/>
          </a:schemeClr>
        </a:buClr>
        <a:buSzPct val="70000"/>
        <a:buFont typeface="Wingdings 3" panose="05040102010807070707" pitchFamily="18" charset="2"/>
        <a:buChar char="u"/>
        <a:defRPr sz="1800" kern="1200">
          <a:solidFill>
            <a:schemeClr val="accent6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4">
            <a:lumMod val="75000"/>
          </a:schemeClr>
        </a:buClr>
        <a:buSzPct val="70000"/>
        <a:buFont typeface="Wingdings 3" panose="05040102010807070707" pitchFamily="18" charset="2"/>
        <a:buChar char="u"/>
        <a:defRPr sz="1800" kern="1200">
          <a:solidFill>
            <a:schemeClr val="accent6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4">
            <a:lumMod val="75000"/>
          </a:schemeClr>
        </a:buClr>
        <a:buSzPct val="70000"/>
        <a:buFont typeface="Wingdings 3" panose="05040102010807070707" pitchFamily="18" charset="2"/>
        <a:buChar char="u"/>
        <a:defRPr sz="1800" kern="1200">
          <a:solidFill>
            <a:schemeClr val="accent6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4">
            <a:lumMod val="75000"/>
          </a:schemeClr>
        </a:buClr>
        <a:buSzPct val="70000"/>
        <a:buFont typeface="Wingdings 3" panose="05040102010807070707" pitchFamily="18" charset="2"/>
        <a:buChar char="u"/>
        <a:defRPr sz="1800" kern="1200">
          <a:solidFill>
            <a:schemeClr val="accent6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4">
            <a:lumMod val="75000"/>
          </a:schemeClr>
        </a:buClr>
        <a:buSzPct val="70000"/>
        <a:buFont typeface="Wingdings 3" panose="05040102010807070707" pitchFamily="18" charset="2"/>
        <a:buChar char="u"/>
        <a:defRPr sz="1800" kern="1200">
          <a:solidFill>
            <a:schemeClr val="accent6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4">
            <a:lumMod val="75000"/>
          </a:schemeClr>
        </a:buClr>
        <a:buSzPct val="70000"/>
        <a:buFont typeface="Wingdings 3" panose="05040102010807070707" pitchFamily="18" charset="2"/>
        <a:buChar char="u"/>
        <a:defRPr sz="1800" kern="1200">
          <a:solidFill>
            <a:schemeClr val="accent6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>
          <p15:clr>
            <a:srgbClr val="F26B43"/>
          </p15:clr>
        </p15:guide>
        <p15:guide id="1" pos="768">
          <p15:clr>
            <a:srgbClr val="F26B43"/>
          </p15:clr>
        </p15:guide>
        <p15:guide id="2" pos="7152">
          <p15:clr>
            <a:srgbClr val="F26B43"/>
          </p15:clr>
        </p15:guide>
        <p15:guide id="3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RRT%20algorithm/RRT%20algorithm.vcxproj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2078" y="2791014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Rockwell Extra Bold" panose="02060903040505020403" pitchFamily="18" charset="0"/>
              </a:rPr>
              <a:t>Professor:</a:t>
            </a:r>
          </a:p>
          <a:p>
            <a:r>
              <a:rPr lang="en-US" dirty="0" smtClean="0">
                <a:latin typeface="Rockwell Extra Bold" panose="02060903040505020403" pitchFamily="18" charset="0"/>
              </a:rPr>
              <a:t>Dr.</a:t>
            </a:r>
            <a:r>
              <a:rPr lang="fa-IR" dirty="0" smtClean="0">
                <a:latin typeface="Rockwell Extra Bold" panose="02060903040505020403" pitchFamily="18" charset="0"/>
              </a:rPr>
              <a:t> </a:t>
            </a:r>
            <a:r>
              <a:rPr lang="en-US" dirty="0" smtClean="0">
                <a:latin typeface="Rockwell Extra Bold" panose="02060903040505020403" pitchFamily="18" charset="0"/>
              </a:rPr>
              <a:t>Hossein </a:t>
            </a:r>
            <a:r>
              <a:rPr lang="en-US" dirty="0" err="1" smtClean="0">
                <a:latin typeface="Rockwell Extra Bold" panose="02060903040505020403" pitchFamily="18" charset="0"/>
              </a:rPr>
              <a:t>Rahmani</a:t>
            </a:r>
            <a:endParaRPr lang="en-US" dirty="0" smtClean="0">
              <a:latin typeface="Rockwell Extra Bold" panose="020609030405050204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4014" y="-352047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Cooper Black" panose="0208090404030B020404" pitchFamily="18" charset="0"/>
              </a:rPr>
              <a:t>An introduction to Motion Planning</a:t>
            </a:r>
            <a:endParaRPr lang="en-US" sz="5400" dirty="0">
              <a:latin typeface="Cooper Black" panose="0208090404030B020404" pitchFamily="18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-2534370" y="424993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 3" panose="05040102010807070707" pitchFamily="18" charset="2"/>
              <a:buNone/>
              <a:defRPr sz="2400" kern="120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 3" panose="05040102010807070707" pitchFamily="18" charset="2"/>
              <a:buNone/>
              <a:defRPr sz="2000" kern="120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 3" panose="05040102010807070707" pitchFamily="18" charset="2"/>
              <a:buNone/>
              <a:defRPr sz="1800" kern="120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 3" panose="05040102010807070707" pitchFamily="18" charset="2"/>
              <a:buNone/>
              <a:defRPr sz="1600" kern="120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 3" panose="05040102010807070707" pitchFamily="18" charset="2"/>
              <a:buNone/>
              <a:defRPr sz="1600" kern="120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 3" panose="05040102010807070707" pitchFamily="18" charset="2"/>
              <a:buNone/>
              <a:defRPr sz="1600" kern="120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 3" panose="05040102010807070707" pitchFamily="18" charset="2"/>
              <a:buNone/>
              <a:defRPr sz="1600" kern="120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 3" panose="05040102010807070707" pitchFamily="18" charset="2"/>
              <a:buNone/>
              <a:defRPr sz="1600" kern="120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 3" panose="05040102010807070707" pitchFamily="18" charset="2"/>
              <a:buNone/>
              <a:defRPr sz="1600" kern="120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Rockwell Extra Bold" panose="02060903040505020403" pitchFamily="18" charset="0"/>
              </a:rPr>
              <a:t>Students:</a:t>
            </a:r>
          </a:p>
          <a:p>
            <a:r>
              <a:rPr lang="en-US" dirty="0" smtClean="0">
                <a:latin typeface="Rockwell Extra Bold" panose="02060903040505020403" pitchFamily="18" charset="0"/>
              </a:rPr>
              <a:t>Ali Alaei</a:t>
            </a:r>
          </a:p>
          <a:p>
            <a:r>
              <a:rPr lang="en-US" dirty="0" err="1" smtClean="0">
                <a:latin typeface="Rockwell Extra Bold" panose="02060903040505020403" pitchFamily="18" charset="0"/>
              </a:rPr>
              <a:t>Sadegh</a:t>
            </a:r>
            <a:r>
              <a:rPr lang="en-US" dirty="0" smtClean="0">
                <a:latin typeface="Rockwell Extra Bold" panose="02060903040505020403" pitchFamily="18" charset="0"/>
              </a:rPr>
              <a:t> </a:t>
            </a:r>
            <a:r>
              <a:rPr lang="en-US" dirty="0" err="1" smtClean="0">
                <a:latin typeface="Rockwell Extra Bold" panose="02060903040505020403" pitchFamily="18" charset="0"/>
              </a:rPr>
              <a:t>Tabasi</a:t>
            </a:r>
            <a:endParaRPr lang="en-US" dirty="0" smtClean="0">
              <a:latin typeface="Rockwell Extra Bold" panose="02060903040505020403" pitchFamily="18" charset="0"/>
            </a:endParaRPr>
          </a:p>
          <a:p>
            <a:r>
              <a:rPr lang="en-US" dirty="0" smtClean="0">
                <a:latin typeface="Rockwell Extra Bold" panose="02060903040505020403" pitchFamily="18" charset="0"/>
              </a:rPr>
              <a:t>Ehsan </a:t>
            </a:r>
            <a:r>
              <a:rPr lang="en-US" dirty="0" err="1" smtClean="0">
                <a:latin typeface="Rockwell Extra Bold" panose="02060903040505020403" pitchFamily="18" charset="0"/>
              </a:rPr>
              <a:t>MirAbadi</a:t>
            </a:r>
            <a:endParaRPr lang="en-US" dirty="0" smtClean="0">
              <a:latin typeface="Rockwell Extra Bold" panose="02060903040505020403" pitchFamily="18" charset="0"/>
            </a:endParaRPr>
          </a:p>
          <a:p>
            <a:endParaRPr lang="en-US" dirty="0" smtClean="0">
              <a:latin typeface="Rockwell Extra Bold" panose="02060903040505020403" pitchFamily="18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158289" y="52022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 3" panose="05040102010807070707" pitchFamily="18" charset="2"/>
              <a:buNone/>
              <a:defRPr sz="2400" kern="120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 3" panose="05040102010807070707" pitchFamily="18" charset="2"/>
              <a:buNone/>
              <a:defRPr sz="2000" kern="120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 3" panose="05040102010807070707" pitchFamily="18" charset="2"/>
              <a:buNone/>
              <a:defRPr sz="1800" kern="120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 3" panose="05040102010807070707" pitchFamily="18" charset="2"/>
              <a:buNone/>
              <a:defRPr sz="1600" kern="120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 3" panose="05040102010807070707" pitchFamily="18" charset="2"/>
              <a:buNone/>
              <a:defRPr sz="1600" kern="120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 3" panose="05040102010807070707" pitchFamily="18" charset="2"/>
              <a:buNone/>
              <a:defRPr sz="1600" kern="120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 3" panose="05040102010807070707" pitchFamily="18" charset="2"/>
              <a:buNone/>
              <a:defRPr sz="1600" kern="120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 3" panose="05040102010807070707" pitchFamily="18" charset="2"/>
              <a:buNone/>
              <a:defRPr sz="1600" kern="120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 3" panose="05040102010807070707" pitchFamily="18" charset="2"/>
              <a:buNone/>
              <a:defRPr sz="1600" kern="120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Rockwell Extra Bold" panose="02060903040505020403" pitchFamily="18" charset="0"/>
              </a:rPr>
              <a:t>TA:</a:t>
            </a:r>
          </a:p>
          <a:p>
            <a:r>
              <a:rPr lang="en-US" dirty="0" smtClean="0">
                <a:latin typeface="Rockwell Extra Bold" panose="02060903040505020403" pitchFamily="18" charset="0"/>
              </a:rPr>
              <a:t>Arman </a:t>
            </a:r>
            <a:r>
              <a:rPr lang="en-US" dirty="0" err="1" smtClean="0">
                <a:latin typeface="Rockwell Extra Bold" panose="02060903040505020403" pitchFamily="18" charset="0"/>
              </a:rPr>
              <a:t>Jafari</a:t>
            </a:r>
            <a:endParaRPr lang="en-US" dirty="0" smtClean="0"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61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15" y="1314288"/>
            <a:ext cx="4390005" cy="1800360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697595" y="116844"/>
            <a:ext cx="10134600" cy="1325563"/>
          </a:xfrm>
        </p:spPr>
        <p:txBody>
          <a:bodyPr/>
          <a:lstStyle/>
          <a:p>
            <a:r>
              <a:rPr lang="en-US" dirty="0" smtClean="0">
                <a:latin typeface="Cooper Black" panose="0208090404030B020404" pitchFamily="18" charset="0"/>
              </a:rPr>
              <a:t>RRT step by step :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58700" y="3065957"/>
            <a:ext cx="8731220" cy="3912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 function RRT(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Xinti,Xgoal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2: T            tree(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3: run = true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4: while (run) do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5: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Xrand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getRandomState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7:if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isVaidExpansion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8: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goTowardNode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Xnearest,Xrand,maxEdgeLength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T.addNode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Xnew,Xnearest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10:    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goalReached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Xnew,Xgoal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11:               run = false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12:               return 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12440" y="3749040"/>
            <a:ext cx="817880" cy="57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688080" y="4525981"/>
            <a:ext cx="914400" cy="50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830320" y="4804639"/>
            <a:ext cx="1153160" cy="50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7411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559" y="1219939"/>
            <a:ext cx="4308101" cy="202615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697595" y="116844"/>
            <a:ext cx="10134600" cy="1325563"/>
          </a:xfrm>
        </p:spPr>
        <p:txBody>
          <a:bodyPr/>
          <a:lstStyle/>
          <a:p>
            <a:r>
              <a:rPr lang="en-US" dirty="0" smtClean="0">
                <a:latin typeface="Cooper Black" panose="0208090404030B020404" pitchFamily="18" charset="0"/>
              </a:rPr>
              <a:t>RRT step by step :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58700" y="3065957"/>
            <a:ext cx="8731220" cy="3912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 function RRT(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Xinti,Xgoal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2: T            tree(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3: run = true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4: while (run) do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5: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Xrand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getRandomState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7:if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isVaidExpansion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8: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goTowardNode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Xnearest,Xrand,maxEdgeLength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T.addNode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Xnew,Xnearest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10:    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goalReached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Xnew,Xgoal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11:               run = false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12:               return 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12440" y="3764280"/>
            <a:ext cx="817880" cy="57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688080" y="4525981"/>
            <a:ext cx="914400" cy="50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830320" y="4804639"/>
            <a:ext cx="1153160" cy="50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854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09" y="1231500"/>
            <a:ext cx="4496711" cy="1892700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697595" y="116844"/>
            <a:ext cx="10134600" cy="1325563"/>
          </a:xfrm>
        </p:spPr>
        <p:txBody>
          <a:bodyPr/>
          <a:lstStyle/>
          <a:p>
            <a:r>
              <a:rPr lang="en-US" dirty="0" smtClean="0">
                <a:latin typeface="Cooper Black" panose="0208090404030B020404" pitchFamily="18" charset="0"/>
              </a:rPr>
              <a:t>RRT step by step :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58700" y="3065957"/>
            <a:ext cx="8731220" cy="3912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 function RRT(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Xinti,Xgoal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2: T            tree(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3: run = true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4: while (run) do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5: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Xrand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getRandomState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7:if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isVaidExpansion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8: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goTowardNode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Xnearest,Xrand,maxEdgeLength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T.addNode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Xnew,Xnearest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10:    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goalReached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Xnew,Xgoal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11:               run = false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12:               return 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03909" y="3741420"/>
            <a:ext cx="817880" cy="57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688080" y="4525981"/>
            <a:ext cx="914400" cy="50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830320" y="4804639"/>
            <a:ext cx="1153160" cy="50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9048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35" y="1253021"/>
            <a:ext cx="4464325" cy="1827336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697595" y="116844"/>
            <a:ext cx="10134600" cy="1325563"/>
          </a:xfrm>
        </p:spPr>
        <p:txBody>
          <a:bodyPr/>
          <a:lstStyle/>
          <a:p>
            <a:r>
              <a:rPr lang="en-US" dirty="0" smtClean="0">
                <a:latin typeface="Cooper Black" panose="0208090404030B020404" pitchFamily="18" charset="0"/>
              </a:rPr>
              <a:t>RRT step by step :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58700" y="3065957"/>
            <a:ext cx="8731220" cy="3912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 function RRT(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Xinti,Xgoal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2: T            tree(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3: run = true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4: while (run) do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5: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Xrand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getRandomState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7:if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isVaidExpansion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8: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goTowardNode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Xnearest,Xrand,maxEdgeLength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T.addNode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Xnew,Xnearest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10:    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goalReached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Xnew,Xgoal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11:               run = false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12:               return 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12440" y="3756660"/>
            <a:ext cx="817880" cy="57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688080" y="4525981"/>
            <a:ext cx="914400" cy="50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830320" y="4804639"/>
            <a:ext cx="1153160" cy="50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4457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54" y="1320487"/>
            <a:ext cx="4666246" cy="1841813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697595" y="116844"/>
            <a:ext cx="10134600" cy="1325563"/>
          </a:xfrm>
        </p:spPr>
        <p:txBody>
          <a:bodyPr/>
          <a:lstStyle/>
          <a:p>
            <a:r>
              <a:rPr lang="en-US" dirty="0" smtClean="0">
                <a:latin typeface="Cooper Black" panose="0208090404030B020404" pitchFamily="18" charset="0"/>
              </a:rPr>
              <a:t>RRT step by step :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58700" y="3065957"/>
            <a:ext cx="8731220" cy="3912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 function RRT(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Xinti,Xgoal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2: T            tree(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3: run = true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4: while (run) do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5: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Xrand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getRandomState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7:if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isVaidExpansion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8: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goTowardNode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Xnearest,Xrand,maxEdgeLength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T.addNode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Xnew,Xnearest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10:    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goalReached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Xnew,Xgoal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11:               run = false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12:               return 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12440" y="3756660"/>
            <a:ext cx="817880" cy="57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688080" y="4525981"/>
            <a:ext cx="914400" cy="50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830320" y="4804639"/>
            <a:ext cx="1153160" cy="50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487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197" y="1181619"/>
            <a:ext cx="4755783" cy="1999470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697595" y="116844"/>
            <a:ext cx="10134600" cy="1325563"/>
          </a:xfrm>
        </p:spPr>
        <p:txBody>
          <a:bodyPr/>
          <a:lstStyle/>
          <a:p>
            <a:r>
              <a:rPr lang="en-US" dirty="0" smtClean="0">
                <a:latin typeface="Cooper Black" panose="0208090404030B020404" pitchFamily="18" charset="0"/>
              </a:rPr>
              <a:t>RRT step by step :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58700" y="3065957"/>
            <a:ext cx="8731220" cy="3912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 function RRT(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Xinti,Xgoal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2: T            tree(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3: run = true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4: while (run) do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5: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Xrand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getRandomState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7:if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isVaidExpansion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8: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goTowardNode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Xnearest,Xrand,maxEdgeLength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T.addNode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Xnew,Xnearest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10:    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goalReached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Xnew,Xgoal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11:               run = false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12:               return 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12440" y="3771900"/>
            <a:ext cx="817880" cy="57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688080" y="4525981"/>
            <a:ext cx="914400" cy="50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830320" y="4804639"/>
            <a:ext cx="1153160" cy="50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607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3848128" y="-90404"/>
            <a:ext cx="1013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oper Black" panose="0208090404030B020404" pitchFamily="18" charset="0"/>
              </a:rPr>
              <a:t>RRT advantages 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007691" y="206518"/>
            <a:ext cx="7647737" cy="606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 smtClean="0">
              <a:solidFill>
                <a:schemeClr val="bg1"/>
              </a:solidFill>
              <a:latin typeface="Rockwell Extra Bold" panose="02060903040505020403" pitchFamily="18" charset="0"/>
            </a:endParaRPr>
          </a:p>
          <a:p>
            <a:pPr marL="457200" indent="-457200">
              <a:buFontTx/>
              <a:buChar char="-"/>
            </a:pPr>
            <a:endParaRPr lang="en-US" sz="2800" dirty="0" smtClean="0">
              <a:solidFill>
                <a:schemeClr val="bg1"/>
              </a:solidFill>
              <a:latin typeface="Rockwell Extra Bold" panose="02060903040505020403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Balance </a:t>
            </a:r>
            <a:r>
              <a:rPr lang="en-US" sz="2800" dirty="0">
                <a:solidFill>
                  <a:schemeClr val="bg1"/>
                </a:solidFill>
                <a:latin typeface="Rockwell Extra Bold" panose="02060903040505020403" pitchFamily="18" charset="0"/>
              </a:rPr>
              <a:t>between greedy search and </a:t>
            </a:r>
            <a:r>
              <a:rPr lang="en-US" sz="2800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exploration</a:t>
            </a:r>
          </a:p>
          <a:p>
            <a:pPr marL="457200" indent="-457200">
              <a:buFontTx/>
              <a:buChar char="-"/>
            </a:pPr>
            <a:endParaRPr lang="en-US" sz="2800" dirty="0" smtClean="0">
              <a:solidFill>
                <a:schemeClr val="bg1"/>
              </a:solidFill>
              <a:latin typeface="Rockwell Extra Bold" panose="02060903040505020403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Rockwell Extra Bold" panose="02060903040505020403" pitchFamily="18" charset="0"/>
              </a:rPr>
              <a:t>Converges to sampling distribution in the </a:t>
            </a:r>
            <a:r>
              <a:rPr lang="en-US" sz="2800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limit</a:t>
            </a:r>
          </a:p>
          <a:p>
            <a:pPr marL="457200" indent="-457200">
              <a:buFontTx/>
              <a:buChar char="-"/>
            </a:pPr>
            <a:endParaRPr lang="en-US" sz="2800" dirty="0" smtClean="0">
              <a:solidFill>
                <a:schemeClr val="bg1"/>
              </a:solidFill>
              <a:latin typeface="Rockwell Extra Bold" panose="02060903040505020403" pitchFamily="18" charset="0"/>
            </a:endParaRPr>
          </a:p>
          <a:p>
            <a:pPr marL="457200" indent="-457200">
              <a:buFontTx/>
              <a:buChar char="-"/>
            </a:pPr>
            <a:endParaRPr lang="en-US" sz="2800" dirty="0" smtClean="0">
              <a:solidFill>
                <a:schemeClr val="bg1"/>
              </a:solidFill>
              <a:latin typeface="Rockwell Extra Bold" panose="02060903040505020403" pitchFamily="18" charset="0"/>
            </a:endParaRPr>
          </a:p>
          <a:p>
            <a:endParaRPr lang="en-US" sz="28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1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3848128" y="-90404"/>
            <a:ext cx="1013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oper Black" panose="0208090404030B020404" pitchFamily="18" charset="0"/>
              </a:rPr>
              <a:t>RRT disadvantages 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980717" y="620825"/>
            <a:ext cx="7647737" cy="606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Metric </a:t>
            </a:r>
            <a:r>
              <a:rPr lang="en-US" sz="2800" dirty="0">
                <a:solidFill>
                  <a:schemeClr val="bg1"/>
                </a:solidFill>
                <a:latin typeface="Rockwell Extra Bold" panose="02060903040505020403" pitchFamily="18" charset="0"/>
              </a:rPr>
              <a:t>sensitivity </a:t>
            </a:r>
            <a:endParaRPr lang="en-US" sz="2800" dirty="0" smtClean="0">
              <a:solidFill>
                <a:schemeClr val="bg1"/>
              </a:solidFill>
              <a:latin typeface="Rockwell Extra Bold" panose="02060903040505020403" pitchFamily="18" charset="0"/>
            </a:endParaRPr>
          </a:p>
          <a:p>
            <a:pPr marL="457200" indent="-457200">
              <a:buFontTx/>
              <a:buChar char="-"/>
            </a:pPr>
            <a:endParaRPr lang="en-US" sz="2800" dirty="0" smtClean="0">
              <a:solidFill>
                <a:schemeClr val="bg1"/>
              </a:solidFill>
              <a:latin typeface="Rockwell Extra Bold" panose="02060903040505020403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Nearest-neighbor </a:t>
            </a:r>
            <a:r>
              <a:rPr lang="en-US" sz="2800" dirty="0">
                <a:solidFill>
                  <a:schemeClr val="bg1"/>
                </a:solidFill>
                <a:latin typeface="Rockwell Extra Bold" panose="02060903040505020403" pitchFamily="18" charset="0"/>
              </a:rPr>
              <a:t>efficiency </a:t>
            </a:r>
            <a:endParaRPr lang="en-US" sz="2800" dirty="0" smtClean="0">
              <a:solidFill>
                <a:schemeClr val="bg1"/>
              </a:solidFill>
              <a:latin typeface="Rockwell Extra Bold" panose="02060903040505020403" pitchFamily="18" charset="0"/>
            </a:endParaRPr>
          </a:p>
          <a:p>
            <a:pPr marL="457200" indent="-457200">
              <a:buFontTx/>
              <a:buChar char="-"/>
            </a:pPr>
            <a:endParaRPr lang="en-US" sz="2800" dirty="0" smtClean="0">
              <a:solidFill>
                <a:schemeClr val="bg1"/>
              </a:solidFill>
              <a:latin typeface="Rockwell Extra Bold" panose="02060903040505020403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Unknown </a:t>
            </a:r>
            <a:r>
              <a:rPr lang="en-US" sz="2800" dirty="0">
                <a:solidFill>
                  <a:schemeClr val="bg1"/>
                </a:solidFill>
                <a:latin typeface="Rockwell Extra Bold" panose="02060903040505020403" pitchFamily="18" charset="0"/>
              </a:rPr>
              <a:t>rate of </a:t>
            </a:r>
            <a:r>
              <a:rPr lang="en-US" sz="2800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convergence </a:t>
            </a:r>
          </a:p>
          <a:p>
            <a:pPr marL="457200" indent="-457200">
              <a:buFontTx/>
              <a:buChar char="-"/>
            </a:pPr>
            <a:endParaRPr lang="en-US" sz="28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“</a:t>
            </a:r>
            <a:r>
              <a:rPr lang="en-US" sz="2800" dirty="0">
                <a:solidFill>
                  <a:schemeClr val="bg1"/>
                </a:solidFill>
                <a:latin typeface="Rockwell Extra Bold" panose="02060903040505020403" pitchFamily="18" charset="0"/>
              </a:rPr>
              <a:t>long tail</a:t>
            </a:r>
            <a:r>
              <a:rPr lang="en-US" sz="2800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” in </a:t>
            </a:r>
            <a:r>
              <a:rPr lang="en-US" sz="2800" dirty="0">
                <a:solidFill>
                  <a:schemeClr val="bg1"/>
                </a:solidFill>
                <a:latin typeface="Rockwell Extra Bold" panose="02060903040505020403" pitchFamily="18" charset="0"/>
              </a:rPr>
              <a:t>computation time distribution</a:t>
            </a:r>
          </a:p>
        </p:txBody>
      </p:sp>
    </p:spTree>
    <p:extLst>
      <p:ext uri="{BB962C8B-B14F-4D97-AF65-F5344CB8AC3E}">
        <p14:creationId xmlns:p14="http://schemas.microsoft.com/office/powerpoint/2010/main" val="97676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655205" y="2524764"/>
            <a:ext cx="10856835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An optimized solution to RRT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9" name="Title 12"/>
          <p:cNvSpPr txBox="1">
            <a:spLocks/>
          </p:cNvSpPr>
          <p:nvPr/>
        </p:nvSpPr>
        <p:spPr>
          <a:xfrm>
            <a:off x="5274705" y="4818384"/>
            <a:ext cx="108568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oper Black" panose="0208090404030B020404" pitchFamily="18" charset="0"/>
              </a:rPr>
              <a:t>RRT*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5433060" y="3752539"/>
            <a:ext cx="1173480" cy="1163633"/>
          </a:xfrm>
          <a:prstGeom prst="downArrow">
            <a:avLst>
              <a:gd name="adj1" fmla="val 51299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9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3569569" y="-84349"/>
            <a:ext cx="1013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oper Black" panose="0208090404030B020404" pitchFamily="18" charset="0"/>
              </a:rPr>
              <a:t>What is RRT*?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2246660" y="205560"/>
            <a:ext cx="7647737" cy="606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RRT* is a improved version of RRT algorithm  that can converged to optimal solution in finite time.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So There are lots of similarities between them that we’ll discuss them below.</a:t>
            </a:r>
            <a:endParaRPr lang="en-US" sz="28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078" y="1424940"/>
            <a:ext cx="6099305" cy="5009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735896" y="59366"/>
            <a:ext cx="10134600" cy="1325563"/>
          </a:xfrm>
        </p:spPr>
        <p:txBody>
          <a:bodyPr/>
          <a:lstStyle/>
          <a:p>
            <a:r>
              <a:rPr lang="en-US" dirty="0" smtClean="0">
                <a:latin typeface="Cooper Black" panose="0208090404030B020404" pitchFamily="18" charset="0"/>
              </a:rPr>
              <a:t>What is motion planning?</a:t>
            </a:r>
            <a:endParaRPr lang="en-US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8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3363829" y="0"/>
            <a:ext cx="1013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oper Black" panose="0208090404030B020404" pitchFamily="18" charset="0"/>
              </a:rPr>
              <a:t>RRT* step by step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865660" y="959940"/>
            <a:ext cx="7647737" cy="606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694" y="1325563"/>
            <a:ext cx="3657599" cy="308174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15208" y="1340585"/>
            <a:ext cx="11699314" cy="5342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 function RRT*(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Xinit,Xgoal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2: T        tree(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3: run       true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4: iteration        0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5: while(run)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Xrand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getRandomState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9:      fore each n 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10: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isValidExpansion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n,Xrand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11: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goTowardNode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Xnearest,Xrand,maxEdgeLength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12: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T.addNode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Xnew,Xnearest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13:    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goalReached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Xnew,Xgoal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14:                    return T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15:     for each n 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16: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Xnew.getPathLengthFromRoot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distanceBetween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&lt;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n.getPathLengthFromRoot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17:    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isValidExpansion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18:      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changeParent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19:     iteration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20:     if iteration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maxIteration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21:              run            false</a:t>
            </a: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053296" y="1880889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182547" y="2114311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813366" y="2311081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865660" y="2733557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176041" y="2951547"/>
            <a:ext cx="427297" cy="1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076690" y="3156033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389689" y="5524985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653013" y="5964823"/>
            <a:ext cx="1037589" cy="1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83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3363829" y="0"/>
            <a:ext cx="1013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oper Black" panose="0208090404030B020404" pitchFamily="18" charset="0"/>
              </a:rPr>
              <a:t>RRT* step by step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865660" y="959940"/>
            <a:ext cx="7647737" cy="606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134" y="1210533"/>
            <a:ext cx="3484526" cy="28521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5208" y="1057004"/>
            <a:ext cx="11699314" cy="5342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 function RRT*(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Xinit,Xgoal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2: T        tree(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3: run       true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4: iteration        0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5: while(run)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Xrand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getRandomState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9:      fore each n 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10: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isValidExpansion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n,Xrand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11: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goTowardNode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Xnearest,Xrand,maxEdgeLength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12: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T.addNode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Xnew,Xnearest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13:    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goalReached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Xnew,Xgoal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14:                    return T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15:     for each n 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16: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Xnew.getPathLengthFromRoot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distanceBetween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&lt;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n.getPathLengthFromRoot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17:    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isValidExpansion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18:      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changeParent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19:     iteration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20:     if iteration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maxIteration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21:              run            false</a:t>
            </a: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053296" y="1597308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182547" y="1830730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13366" y="2027500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865660" y="2449976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176041" y="2667966"/>
            <a:ext cx="427297" cy="1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076690" y="2872452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389689" y="5241404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53013" y="5681242"/>
            <a:ext cx="1037589" cy="1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1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3363829" y="0"/>
            <a:ext cx="1013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oper Black" panose="0208090404030B020404" pitchFamily="18" charset="0"/>
              </a:rPr>
              <a:t>RRT* step by step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865660" y="959940"/>
            <a:ext cx="7647737" cy="606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72" y="1374845"/>
            <a:ext cx="3409429" cy="28916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15208" y="1502628"/>
            <a:ext cx="11699314" cy="5342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 function RRT*(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Xinit,Xgoal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2: T        tree(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3: run       true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4: iteration        0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5: while(run)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Xrand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getRandomState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9:      fore each n 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10: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isValidExpansion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n,Xrand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11: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goTowardNode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Xnearest,Xrand,maxEdgeLength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12: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T.addNode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Xnew,Xnearest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13:    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goalReached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Xnew,Xgoal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14:                    return T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15:     for each n 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16: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Xnew.getPathLengthFromRoot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distanceBetween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&lt;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n.getPathLengthFromRoot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17:    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isValidExpansion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18:      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changeParent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19:     iteration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20:     if iteration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maxIteration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21:              run            false</a:t>
            </a: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053296" y="2042932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182547" y="2276354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813366" y="2473124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865660" y="2895600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2176041" y="3113590"/>
            <a:ext cx="427297" cy="1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076690" y="3318076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389689" y="5687028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53013" y="6126866"/>
            <a:ext cx="1037589" cy="1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49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3363829" y="0"/>
            <a:ext cx="1013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oper Black" panose="0208090404030B020404" pitchFamily="18" charset="0"/>
              </a:rPr>
              <a:t>RRT* step by step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865660" y="959940"/>
            <a:ext cx="7647737" cy="606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292" y="1391998"/>
            <a:ext cx="3362898" cy="28096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5208" y="1236418"/>
            <a:ext cx="11699314" cy="5342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 function RRT*(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Xinit,Xgoal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2: T        tree(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3: run       true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4: iteration        0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5: while(run)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Xrand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getRandomState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9:      fore each n 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10: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isValidExpansion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n,Xrand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11: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goTowardNode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Xnearest,Xrand,maxEdgeLength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12: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T.addNode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Xnew,Xnearest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13:    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goalReached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Xnew,Xgoal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14:                    return T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15:     for each n 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16: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Xnew.getPathLengthFromRoot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distanceBetween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&lt;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n.getPathLengthFromRoot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17:    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isValidExpansion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18:      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changeParent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19:     iteration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20:     if iteration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maxIteration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21:              run            false</a:t>
            </a: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053296" y="1776722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182547" y="2010144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13366" y="2206914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865660" y="2629390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176041" y="2847380"/>
            <a:ext cx="427297" cy="1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076690" y="3051866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389689" y="5420818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53013" y="5860656"/>
            <a:ext cx="1037589" cy="1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33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3363829" y="0"/>
            <a:ext cx="1013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oper Black" panose="0208090404030B020404" pitchFamily="18" charset="0"/>
              </a:rPr>
              <a:t>RRT* step by step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865660" y="959940"/>
            <a:ext cx="7647737" cy="606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088" y="1238635"/>
            <a:ext cx="3513286" cy="2997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5208" y="1276927"/>
            <a:ext cx="11699314" cy="5342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 function RRT*(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Xinit,Xgoal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2: T        tree(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3: run       true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4: iteration        0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5: while(run)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Xrand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getRandomState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9:      fore each n 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10: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isValidExpansion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n,Xrand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11: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goTowardNode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Xnearest,Xrand,maxEdgeLength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12: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T.addNode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Xnew,Xnearest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13:    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goalReached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Xnew,Xgoal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14:                    return T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15:     for each n 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16: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Xnew.getPathLengthFromRoot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distanceBetween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&lt;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n.getPathLengthFromRoot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17:    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isValidExpansion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18:      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changeParent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19:     iteration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20:     if iteration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maxIteration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21:              run            false</a:t>
            </a: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053296" y="1817231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182547" y="2050653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13366" y="2247423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865660" y="2669899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176041" y="2887889"/>
            <a:ext cx="427297" cy="1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076690" y="3092375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389689" y="5461327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53013" y="5901165"/>
            <a:ext cx="1037589" cy="1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35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3363829" y="0"/>
            <a:ext cx="1013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oper Black" panose="0208090404030B020404" pitchFamily="18" charset="0"/>
              </a:rPr>
              <a:t>RRT* step by step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865660" y="959940"/>
            <a:ext cx="7647737" cy="606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369" y="1535486"/>
            <a:ext cx="3578389" cy="30423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5208" y="1438971"/>
            <a:ext cx="11699314" cy="5342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 function RRT*(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Xinit,Xgoal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2: T        tree(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3: run       true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4: iteration        0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5: while(run)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Xrand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getRandomState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9:      fore each n 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10: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isValidExpansion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n,Xrand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11: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goTowardNode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Xnearest,Xrand,maxEdgeLength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12: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T.addNode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Xnew,Xnearest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13:    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goalReached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Xnew,Xgoal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14:                    return T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15:     for each n 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16: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Xnew.getPathLengthFromRoot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distanceBetween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&lt;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n.getPathLengthFromRoot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17:    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isValidExpansion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18:      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changeParent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19:     iteration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20:     if iteration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maxIteration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21:              run            false</a:t>
            </a: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053296" y="1979275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182547" y="2212697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13366" y="2409467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865660" y="2831943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176041" y="3049933"/>
            <a:ext cx="427297" cy="1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076690" y="3254419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389689" y="5623371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53013" y="6063209"/>
            <a:ext cx="1037589" cy="1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88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3363829" y="0"/>
            <a:ext cx="1013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oper Black" panose="0208090404030B020404" pitchFamily="18" charset="0"/>
              </a:rPr>
              <a:t>RRT* step by step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865660" y="959940"/>
            <a:ext cx="7647737" cy="606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48" y="1351695"/>
            <a:ext cx="3630019" cy="30357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5208" y="1282709"/>
            <a:ext cx="11699314" cy="5342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 function RRT*(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Xinit,Xgoal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2: T        tree(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3: run       true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4: iteration        0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5: while(run)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Xrand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getRandomState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9:      fore each n 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10: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isValidExpansion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n,Xrand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11: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goTowardNode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Xnearest,Xrand,maxEdgeLength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12: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T.addNode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Xnew,Xnearest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13:    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goalReached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Xnew,Xgoal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14:                    return T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15:     for each n 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16: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Xnew.getPathLengthFromRoot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distanceBetween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&lt;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n.getPathLengthFromRoot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17:    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isValidExpansion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18:      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changeParent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19:     iteration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20:     if iteration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maxIteration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21:              run            false</a:t>
            </a: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053296" y="1823013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182547" y="2056435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13366" y="2253205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865660" y="2675681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176041" y="2893671"/>
            <a:ext cx="427297" cy="1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076690" y="3098157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389689" y="5467109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53013" y="5906947"/>
            <a:ext cx="1037589" cy="1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57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3363829" y="0"/>
            <a:ext cx="1013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oper Black" panose="0208090404030B020404" pitchFamily="18" charset="0"/>
              </a:rPr>
              <a:t>RRT* step by step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865660" y="959940"/>
            <a:ext cx="7647737" cy="606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160" y="1521955"/>
            <a:ext cx="3696128" cy="30847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5208" y="1502628"/>
            <a:ext cx="11699314" cy="5342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 function RRT*(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Xinit,Xgoal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2: T        tree(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3: run       true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4: iteration        0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5: while(run)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Xrand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getRandomState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9:      fore each n 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10: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isValidExpansion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n,Xrand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11: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goTowardNode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Xnearest,Xrand,maxEdgeLength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12: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T.addNode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Xnew,Xnearest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13:    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goalReached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Xnew,Xgoal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14:                    return T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15:     for each n 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16: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Xnew.getPathLengthFromRoot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distanceBetween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&lt;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n.getPathLengthFromRoot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17:    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isValidExpansion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18:      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changeParent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19:     iteration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20:     if iteration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maxIteration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21:              run            false</a:t>
            </a: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053296" y="2042932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182547" y="2276354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13366" y="2473124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865660" y="2895600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176041" y="3113590"/>
            <a:ext cx="427297" cy="1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076690" y="3318076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389689" y="5687028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53013" y="6126866"/>
            <a:ext cx="1037589" cy="1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77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3363829" y="0"/>
            <a:ext cx="1013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oper Black" panose="0208090404030B020404" pitchFamily="18" charset="0"/>
              </a:rPr>
              <a:t>RRT* step by step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865660" y="959940"/>
            <a:ext cx="7647737" cy="606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450" y="1792231"/>
            <a:ext cx="3502416" cy="28955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5208" y="1502628"/>
            <a:ext cx="11699314" cy="5342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 function RRT*(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Xinit,Xgoal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2: T        tree(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3: run       true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4: iteration        0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5: while(run)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Xrand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getRandomState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8: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9:      fore each n 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10: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isValidExpansion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n,Xrand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11: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goTowardNode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Xnearest,Xrand,maxEdgeLength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12: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T.addNode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Xnew,Xnearest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13:    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goalReached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Xnew,Xgoal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14:                    return T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15:     for each n 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16: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Xnew.getPathLengthFromRoot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distanceBetween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&lt;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n.getPathLengthFromRoot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17:            if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isValidExpansion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18:          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changeParent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n,Xnew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19:     iteration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20:     if iteration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maxIteration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then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21:              run            false</a:t>
            </a: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053296" y="2042932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182547" y="2276354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813366" y="2473124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865660" y="2895600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2176041" y="3113590"/>
            <a:ext cx="427297" cy="1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076690" y="3318076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389689" y="5687028"/>
            <a:ext cx="5266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53013" y="6126866"/>
            <a:ext cx="1037589" cy="1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74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3569569" y="-84349"/>
            <a:ext cx="1013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oper Black" panose="0208090404030B020404" pitchFamily="18" charset="0"/>
              </a:rPr>
              <a:t>RRT* vs RRT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865660" y="959940"/>
            <a:ext cx="7647737" cy="606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2" name="rrt vs rr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5347" y="1614528"/>
            <a:ext cx="7114969" cy="391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26561" y="1353349"/>
            <a:ext cx="10134600" cy="43513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endParaRPr lang="en-US" sz="3000" dirty="0" smtClean="0">
              <a:latin typeface="Rockwell Extra Bold" panose="02060903040505020403" pitchFamily="18" charset="0"/>
            </a:endParaRPr>
          </a:p>
          <a:p>
            <a:pPr lvl="1"/>
            <a:r>
              <a:rPr lang="en-US" sz="3000" dirty="0" smtClean="0">
                <a:latin typeface="Rockwell Extra Bold" panose="02060903040505020403" pitchFamily="18" charset="0"/>
              </a:rPr>
              <a:t>Animating digital characters</a:t>
            </a:r>
          </a:p>
          <a:p>
            <a:pPr lvl="2"/>
            <a:r>
              <a:rPr lang="en-US" sz="3000" dirty="0" smtClean="0">
                <a:latin typeface="Rockwell Extra Bold" panose="02060903040505020403" pitchFamily="18" charset="0"/>
              </a:rPr>
              <a:t>Video game AI</a:t>
            </a:r>
          </a:p>
          <a:p>
            <a:pPr lvl="3"/>
            <a:r>
              <a:rPr lang="en-US" sz="3000" dirty="0" smtClean="0">
                <a:latin typeface="Rockwell Extra Bold" panose="02060903040505020403" pitchFamily="18" charset="0"/>
              </a:rPr>
              <a:t>Self driving cars</a:t>
            </a:r>
            <a:endParaRPr lang="en-US" sz="3000" dirty="0">
              <a:latin typeface="Rockwell Extra Bold" panose="02060903040505020403" pitchFamily="18" charset="0"/>
            </a:endParaRPr>
          </a:p>
          <a:p>
            <a:pPr lvl="3"/>
            <a:r>
              <a:rPr lang="en-US" sz="3000" dirty="0" smtClean="0">
                <a:latin typeface="Rockwell Extra Bold" panose="02060903040505020403" pitchFamily="18" charset="0"/>
              </a:rPr>
              <a:t>Robotic surgery</a:t>
            </a:r>
          </a:p>
          <a:p>
            <a:pPr lvl="3"/>
            <a:r>
              <a:rPr lang="en-US" sz="3000" dirty="0" smtClean="0">
                <a:latin typeface="Rockwell Extra Bold" panose="02060903040505020403" pitchFamily="18" charset="0"/>
              </a:rPr>
              <a:t>Biology molecules</a:t>
            </a:r>
          </a:p>
          <a:p>
            <a:pPr lvl="3"/>
            <a:r>
              <a:rPr lang="en-US" sz="3000" dirty="0" smtClean="0">
                <a:latin typeface="Rockwell Extra Bold" panose="02060903040505020403" pitchFamily="18" charset="0"/>
              </a:rPr>
              <a:t>Small size robots</a:t>
            </a:r>
          </a:p>
          <a:p>
            <a:pPr lvl="3"/>
            <a:r>
              <a:rPr lang="en-US" sz="3000" dirty="0" smtClean="0">
                <a:latin typeface="Rockwell Extra Bold" panose="02060903040505020403" pitchFamily="18" charset="0"/>
              </a:rPr>
              <a:t>…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746039" y="104732"/>
            <a:ext cx="10134600" cy="1325563"/>
          </a:xfrm>
        </p:spPr>
        <p:txBody>
          <a:bodyPr/>
          <a:lstStyle/>
          <a:p>
            <a:r>
              <a:rPr lang="en-US" dirty="0" smtClean="0">
                <a:latin typeface="Cooper Black" panose="0208090404030B020404" pitchFamily="18" charset="0"/>
              </a:rPr>
              <a:t>Some Usages of motion planning:</a:t>
            </a:r>
            <a:endParaRPr lang="en-US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1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3569569" y="-84349"/>
            <a:ext cx="1013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oper Black" panose="0208090404030B020404" pitchFamily="18" charset="0"/>
              </a:rPr>
              <a:t>RRT* vs RRT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865660" y="959940"/>
            <a:ext cx="7647737" cy="606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82" y="1537323"/>
            <a:ext cx="8068746" cy="421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9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3569569" y="-84349"/>
            <a:ext cx="1013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oper Black" panose="0208090404030B020404" pitchFamily="18" charset="0"/>
              </a:rPr>
              <a:t>References :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797693" y="477034"/>
            <a:ext cx="7647737" cy="606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Tx/>
              <a:buChar char="-"/>
            </a:pPr>
            <a:r>
              <a:rPr lang="en-US" sz="1800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Users.wpi.edu</a:t>
            </a:r>
          </a:p>
          <a:p>
            <a:pPr marL="457200" indent="-457200">
              <a:buFontTx/>
              <a:buChar char="-"/>
            </a:pPr>
            <a:endParaRPr lang="en-US" sz="1800" dirty="0" smtClean="0">
              <a:solidFill>
                <a:schemeClr val="bg1"/>
              </a:solidFill>
              <a:latin typeface="Rockwell Extra Bold" panose="02060903040505020403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1800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Rapidly Exploring Random Tree Algorithm (RRT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) by Ryan chow</a:t>
            </a:r>
          </a:p>
          <a:p>
            <a:pPr marL="457200" indent="-457200">
              <a:buFontTx/>
              <a:buChar char="-"/>
            </a:pPr>
            <a:endParaRPr lang="en-US" sz="1800" dirty="0" smtClean="0">
              <a:solidFill>
                <a:schemeClr val="bg1"/>
              </a:solidFill>
              <a:latin typeface="Rockwell Extra Bold" panose="02060903040505020403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1800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Robotic motion planning</a:t>
            </a:r>
            <a:r>
              <a:rPr lang="en-US" sz="1800" dirty="0">
                <a:solidFill>
                  <a:schemeClr val="bg1"/>
                </a:solidFill>
                <a:latin typeface="Rockwell Extra Bold" panose="02060903040505020403" pitchFamily="18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by robotics institute:</a:t>
            </a:r>
          </a:p>
          <a:p>
            <a:r>
              <a:rPr lang="en-US" sz="1800" dirty="0">
                <a:solidFill>
                  <a:schemeClr val="bg1"/>
                </a:solidFill>
                <a:latin typeface="Rockwell Extra Bold" panose="02060903040505020403" pitchFamily="18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    www.cs.cmu.edu</a:t>
            </a:r>
          </a:p>
          <a:p>
            <a:pPr marL="457200" indent="-457200">
              <a:buFontTx/>
              <a:buChar char="-"/>
            </a:pPr>
            <a:endParaRPr lang="en-US" sz="1800" dirty="0" smtClean="0">
              <a:solidFill>
                <a:schemeClr val="bg1"/>
              </a:solidFill>
              <a:latin typeface="Rockwell Extra Bold" panose="02060903040505020403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1800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en.wikipedia.org/wiki/Rapidly-               </a:t>
            </a:r>
            <a:r>
              <a:rPr lang="en-US" sz="1800" dirty="0" err="1" smtClean="0">
                <a:solidFill>
                  <a:schemeClr val="bg1"/>
                </a:solidFill>
                <a:latin typeface="Rockwell Extra Bold" panose="02060903040505020403" pitchFamily="18" charset="0"/>
              </a:rPr>
              <a:t>exploring_random_tree</a:t>
            </a:r>
            <a:endParaRPr lang="en-US" sz="1800" dirty="0" smtClean="0">
              <a:solidFill>
                <a:schemeClr val="bg1"/>
              </a:solidFill>
              <a:latin typeface="Rockwell Extra Bold" panose="02060903040505020403" pitchFamily="18" charset="0"/>
            </a:endParaRPr>
          </a:p>
          <a:p>
            <a:pPr marL="457200" indent="-457200">
              <a:buFontTx/>
              <a:buChar char="-"/>
            </a:pPr>
            <a:endParaRPr lang="en-US" sz="1800" dirty="0" smtClean="0">
              <a:solidFill>
                <a:schemeClr val="bg1"/>
              </a:solidFill>
              <a:latin typeface="Rockwell Extra Bold" panose="02060903040505020403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1800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PRM,RRT,RRT* by Frank </a:t>
            </a:r>
            <a:r>
              <a:rPr lang="en-US" sz="1800" dirty="0" err="1" smtClean="0">
                <a:solidFill>
                  <a:schemeClr val="bg1"/>
                </a:solidFill>
                <a:latin typeface="Rockwell Extra Bold" panose="02060903040505020403" pitchFamily="18" charset="0"/>
              </a:rPr>
              <a:t>Dellaert</a:t>
            </a:r>
            <a:endParaRPr lang="en-US" sz="1800" dirty="0" smtClean="0">
              <a:solidFill>
                <a:schemeClr val="bg1"/>
              </a:solidFill>
              <a:latin typeface="Rockwell Extra Bold" panose="02060903040505020403" pitchFamily="18" charset="0"/>
            </a:endParaRPr>
          </a:p>
          <a:p>
            <a:pPr marL="457200" indent="-457200">
              <a:buFontTx/>
              <a:buChar char="-"/>
            </a:pPr>
            <a:endParaRPr lang="en-US" sz="18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  <a:p>
            <a:pPr algn="r" rtl="1"/>
            <a:r>
              <a:rPr lang="fa-IR" sz="1800" dirty="0" smtClean="0">
                <a:solidFill>
                  <a:schemeClr val="bg1"/>
                </a:solidFill>
                <a:effectLst/>
                <a:cs typeface="B Nazanin" panose="00000400000000000000" pitchFamily="2" charset="-78"/>
              </a:rPr>
              <a:t> - </a:t>
            </a:r>
            <a:r>
              <a:rPr lang="fa-IR" sz="1800" b="1" dirty="0" smtClean="0">
                <a:solidFill>
                  <a:schemeClr val="bg1"/>
                </a:solidFill>
                <a:effectLst/>
                <a:cs typeface="B Nazanin" panose="00000400000000000000" pitchFamily="2" charset="-78"/>
              </a:rPr>
              <a:t>مقایسه </a:t>
            </a:r>
            <a:r>
              <a:rPr lang="fa-IR" sz="1800" b="1" dirty="0">
                <a:solidFill>
                  <a:schemeClr val="bg1"/>
                </a:solidFill>
                <a:effectLst/>
                <a:cs typeface="B Nazanin" panose="00000400000000000000" pitchFamily="2" charset="-78"/>
              </a:rPr>
              <a:t>الگوریتم‌‌های </a:t>
            </a:r>
            <a:r>
              <a:rPr lang="en-US" sz="1800" b="1" dirty="0">
                <a:solidFill>
                  <a:schemeClr val="bg1"/>
                </a:solidFill>
                <a:effectLst/>
                <a:cs typeface="B Nazanin" panose="00000400000000000000" pitchFamily="2" charset="-78"/>
              </a:rPr>
              <a:t>RRT*</a:t>
            </a:r>
            <a:r>
              <a:rPr lang="fa-IR" sz="1800" b="1" dirty="0">
                <a:solidFill>
                  <a:schemeClr val="bg1"/>
                </a:solidFill>
                <a:effectLst/>
                <a:cs typeface="B Nazanin" panose="00000400000000000000" pitchFamily="2" charset="-78"/>
              </a:rPr>
              <a:t> و</a:t>
            </a:r>
            <a:r>
              <a:rPr lang="en-US" sz="1800" b="1" dirty="0">
                <a:solidFill>
                  <a:schemeClr val="bg1"/>
                </a:solidFill>
                <a:effectLst/>
                <a:cs typeface="B Nazanin" panose="00000400000000000000" pitchFamily="2" charset="-78"/>
              </a:rPr>
              <a:t>A*</a:t>
            </a:r>
            <a:r>
              <a:rPr lang="fa-IR" sz="1800" b="1" dirty="0">
                <a:solidFill>
                  <a:schemeClr val="bg1"/>
                </a:solidFill>
                <a:effectLst/>
                <a:cs typeface="B Nazanin" panose="00000400000000000000" pitchFamily="2" charset="-78"/>
              </a:rPr>
              <a:t> برای مسیریابی حرکت روبات متحرک </a:t>
            </a:r>
            <a:endParaRPr lang="en-US" sz="1800" b="1" dirty="0">
              <a:solidFill>
                <a:schemeClr val="bg1"/>
              </a:solidFill>
              <a:effectLst/>
              <a:cs typeface="B Nazanin" panose="00000400000000000000" pitchFamily="2" charset="-78"/>
            </a:endParaRPr>
          </a:p>
          <a:p>
            <a:pPr algn="r" rtl="1"/>
            <a:r>
              <a:rPr lang="fa-IR" sz="1800" b="1" dirty="0">
                <a:solidFill>
                  <a:schemeClr val="bg1"/>
                </a:solidFill>
                <a:effectLst/>
                <a:cs typeface="B Nazanin" panose="00000400000000000000" pitchFamily="2" charset="-78"/>
              </a:rPr>
              <a:t>در محیط‌های پیچیده دو بعدی </a:t>
            </a:r>
            <a:r>
              <a:rPr lang="fa-IR" sz="1800" b="1" dirty="0" smtClean="0">
                <a:solidFill>
                  <a:schemeClr val="bg1"/>
                </a:solidFill>
                <a:effectLst/>
                <a:cs typeface="B Nazanin" panose="00000400000000000000" pitchFamily="2" charset="-78"/>
              </a:rPr>
              <a:t>(اعظم </a:t>
            </a:r>
            <a:r>
              <a:rPr lang="fa-IR" sz="1800" b="1" dirty="0" err="1" smtClean="0">
                <a:solidFill>
                  <a:schemeClr val="bg1"/>
                </a:solidFill>
                <a:effectLst/>
                <a:cs typeface="B Nazanin" panose="00000400000000000000" pitchFamily="2" charset="-78"/>
              </a:rPr>
              <a:t>موسویان</a:t>
            </a:r>
            <a:r>
              <a:rPr lang="fa-IR" sz="1800" b="1" dirty="0" smtClean="0">
                <a:solidFill>
                  <a:schemeClr val="bg1"/>
                </a:solidFill>
                <a:effectLst/>
                <a:cs typeface="B Nazanin" panose="00000400000000000000" pitchFamily="2" charset="-78"/>
              </a:rPr>
              <a:t> / </a:t>
            </a:r>
            <a:r>
              <a:rPr lang="fa-IR" sz="1800" b="1" dirty="0" err="1" smtClean="0">
                <a:solidFill>
                  <a:schemeClr val="bg1"/>
                </a:solidFill>
                <a:effectLst/>
                <a:cs typeface="B Nazanin" panose="00000400000000000000" pitchFamily="2" charset="-78"/>
              </a:rPr>
              <a:t>پوریا</a:t>
            </a:r>
            <a:r>
              <a:rPr lang="fa-IR" sz="1800" b="1" dirty="0" smtClean="0">
                <a:solidFill>
                  <a:schemeClr val="bg1"/>
                </a:solidFill>
                <a:effectLst/>
                <a:cs typeface="B Nazanin" panose="00000400000000000000" pitchFamily="2" charset="-78"/>
              </a:rPr>
              <a:t> لاجوردی / محمدرضا </a:t>
            </a:r>
            <a:r>
              <a:rPr lang="fa-IR" sz="1800" b="1" dirty="0" err="1" smtClean="0">
                <a:solidFill>
                  <a:schemeClr val="bg1"/>
                </a:solidFill>
                <a:effectLst/>
                <a:cs typeface="B Nazanin" panose="00000400000000000000" pitchFamily="2" charset="-78"/>
              </a:rPr>
              <a:t>اصغری</a:t>
            </a:r>
            <a:r>
              <a:rPr lang="fa-IR" sz="1800" b="1" dirty="0" smtClean="0">
                <a:solidFill>
                  <a:schemeClr val="bg1"/>
                </a:solidFill>
                <a:effectLst/>
                <a:cs typeface="B Nazanin" panose="00000400000000000000" pitchFamily="2" charset="-78"/>
              </a:rPr>
              <a:t> </a:t>
            </a:r>
            <a:r>
              <a:rPr lang="fa-IR" sz="1800" b="1" dirty="0" err="1" smtClean="0">
                <a:solidFill>
                  <a:schemeClr val="bg1"/>
                </a:solidFill>
                <a:effectLst/>
                <a:cs typeface="B Nazanin" panose="00000400000000000000" pitchFamily="2" charset="-78"/>
              </a:rPr>
              <a:t>اسکویی</a:t>
            </a:r>
            <a:r>
              <a:rPr lang="fa-IR" sz="1800" b="1" dirty="0" smtClean="0">
                <a:solidFill>
                  <a:schemeClr val="bg1"/>
                </a:solidFill>
                <a:effectLst/>
                <a:cs typeface="B Nazanin" panose="00000400000000000000" pitchFamily="2" charset="-78"/>
              </a:rPr>
              <a:t>)</a:t>
            </a:r>
            <a:endParaRPr lang="en-US" sz="1800" b="1" dirty="0">
              <a:solidFill>
                <a:schemeClr val="bg1"/>
              </a:solidFill>
              <a:effectLst/>
              <a:cs typeface="B Nazanin" panose="00000400000000000000" pitchFamily="2" charset="-78"/>
            </a:endParaRPr>
          </a:p>
          <a:p>
            <a:pPr marL="457200" indent="-457200">
              <a:buFontTx/>
              <a:buChar char="-"/>
            </a:pPr>
            <a:endParaRPr lang="en-US" sz="1800" dirty="0" smtClean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03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hlinkClick r:id="rId2" action="ppaction://hlinkfile"/>
          </p:cNvPr>
          <p:cNvSpPr txBox="1">
            <a:spLocks/>
          </p:cNvSpPr>
          <p:nvPr/>
        </p:nvSpPr>
        <p:spPr>
          <a:xfrm>
            <a:off x="1600197" y="1928896"/>
            <a:ext cx="10134600" cy="1834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Cooper Black" panose="0208090404030B020404" pitchFamily="18" charset="0"/>
              </a:rPr>
              <a:t>Click here to see our implementation</a:t>
            </a:r>
            <a:endParaRPr lang="en-US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2057400" y="1928896"/>
            <a:ext cx="1013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b="0" kern="120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oper Black" panose="0208090404030B020404" pitchFamily="18" charset="0"/>
              </a:rPr>
              <a:t>Thanks for your time</a:t>
            </a:r>
            <a:endParaRPr lang="en-US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33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697595" y="116844"/>
            <a:ext cx="10134600" cy="1325563"/>
          </a:xfrm>
        </p:spPr>
        <p:txBody>
          <a:bodyPr/>
          <a:lstStyle/>
          <a:p>
            <a:r>
              <a:rPr lang="en-US" dirty="0" smtClean="0">
                <a:latin typeface="Cooper Black" panose="0208090404030B020404" pitchFamily="18" charset="0"/>
              </a:rPr>
              <a:t>Inventors of RRT :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76" y="1934331"/>
            <a:ext cx="4654223" cy="388310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1934331"/>
            <a:ext cx="5002582" cy="385301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1530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697595" y="116844"/>
            <a:ext cx="10134600" cy="1325563"/>
          </a:xfrm>
        </p:spPr>
        <p:txBody>
          <a:bodyPr/>
          <a:lstStyle/>
          <a:p>
            <a:r>
              <a:rPr lang="en-US" dirty="0" smtClean="0">
                <a:latin typeface="Cooper Black" panose="0208090404030B020404" pitchFamily="18" charset="0"/>
              </a:rPr>
              <a:t>What Is RRT ?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ockwell Extra Bold" panose="02060903040505020403" pitchFamily="18" charset="0"/>
              </a:rPr>
              <a:t>A </a:t>
            </a:r>
            <a:r>
              <a:rPr lang="en-US" b="1" dirty="0">
                <a:latin typeface="Rockwell Extra Bold" panose="02060903040505020403" pitchFamily="18" charset="0"/>
              </a:rPr>
              <a:t>rapidly exploring random tree</a:t>
            </a:r>
            <a:r>
              <a:rPr lang="en-US" dirty="0">
                <a:latin typeface="Rockwell Extra Bold" panose="02060903040505020403" pitchFamily="18" charset="0"/>
              </a:rPr>
              <a:t> (RRT) is an </a:t>
            </a:r>
            <a:r>
              <a:rPr lang="en-US" dirty="0" smtClean="0">
                <a:latin typeface="Rockwell Extra Bold" panose="02060903040505020403" pitchFamily="18" charset="0"/>
              </a:rPr>
              <a:t>algorithm</a:t>
            </a:r>
            <a:r>
              <a:rPr lang="en-US" dirty="0">
                <a:latin typeface="Rockwell Extra Bold" panose="02060903040505020403" pitchFamily="18" charset="0"/>
              </a:rPr>
              <a:t> designed to efficiently search </a:t>
            </a:r>
            <a:r>
              <a:rPr lang="en-US" dirty="0" smtClean="0">
                <a:latin typeface="Rockwell Extra Bold" panose="02060903040505020403" pitchFamily="18" charset="0"/>
              </a:rPr>
              <a:t>nonconvex, </a:t>
            </a:r>
            <a:r>
              <a:rPr lang="en-US" dirty="0">
                <a:latin typeface="Rockwell Extra Bold" panose="02060903040505020403" pitchFamily="18" charset="0"/>
              </a:rPr>
              <a:t>high-dimensional spaces by randomly building a </a:t>
            </a:r>
            <a:r>
              <a:rPr lang="en-US" dirty="0" smtClean="0">
                <a:latin typeface="Rockwell Extra Bold" panose="02060903040505020403" pitchFamily="18" charset="0"/>
              </a:rPr>
              <a:t>space-filling tree. </a:t>
            </a:r>
            <a:r>
              <a:rPr lang="en-US" dirty="0">
                <a:latin typeface="Rockwell Extra Bold" panose="02060903040505020403" pitchFamily="18" charset="0"/>
              </a:rPr>
              <a:t>The tree is constructed incrementally from samples drawn randomly from the search space and is inherently biased to grow towards large unsearched areas of the </a:t>
            </a:r>
            <a:r>
              <a:rPr lang="en-US" dirty="0" smtClean="0">
                <a:latin typeface="Rockwell Extra Bold" panose="02060903040505020403" pitchFamily="18" charset="0"/>
              </a:rPr>
              <a:t>problem.</a:t>
            </a:r>
            <a:endParaRPr lang="en-US" dirty="0"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40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rt(main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8250" y="1442407"/>
            <a:ext cx="7206994" cy="405384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697595" y="116844"/>
            <a:ext cx="10134600" cy="1325563"/>
          </a:xfrm>
        </p:spPr>
        <p:txBody>
          <a:bodyPr/>
          <a:lstStyle/>
          <a:p>
            <a:r>
              <a:rPr lang="en-US" dirty="0" smtClean="0">
                <a:latin typeface="Cooper Black" panose="0208090404030B020404" pitchFamily="18" charset="0"/>
              </a:rPr>
              <a:t>How RRT works :</a:t>
            </a:r>
            <a:endParaRPr lang="en-US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02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80" y="1267995"/>
            <a:ext cx="4179965" cy="1760710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697595" y="116844"/>
            <a:ext cx="10134600" cy="1325563"/>
          </a:xfrm>
        </p:spPr>
        <p:txBody>
          <a:bodyPr/>
          <a:lstStyle/>
          <a:p>
            <a:r>
              <a:rPr lang="en-US" dirty="0" smtClean="0">
                <a:latin typeface="Cooper Black" panose="0208090404030B020404" pitchFamily="18" charset="0"/>
              </a:rPr>
              <a:t>RRT step by step :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58700" y="2921177"/>
            <a:ext cx="8731220" cy="3912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 function RRT(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Xinti,Xgoal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2: T            tree(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3: run = true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4: while (run) do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5: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Xrand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getRandomState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7:if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isVaidExpansion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8: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goTowardNode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Xnearest,Xrand,maxEdgeLength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T.addNode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Xnew,Xnearest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10:    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goalReached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Xnew,Xgoal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11:               run = false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12:               return 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12440" y="3649980"/>
            <a:ext cx="817880" cy="57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688080" y="4525981"/>
            <a:ext cx="914400" cy="50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0320" y="4804639"/>
            <a:ext cx="1153160" cy="50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462" y="1280160"/>
            <a:ext cx="4271918" cy="1691622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697595" y="116844"/>
            <a:ext cx="10134600" cy="1325563"/>
          </a:xfrm>
        </p:spPr>
        <p:txBody>
          <a:bodyPr/>
          <a:lstStyle/>
          <a:p>
            <a:r>
              <a:rPr lang="en-US" dirty="0" smtClean="0">
                <a:latin typeface="Cooper Black" panose="0208090404030B020404" pitchFamily="18" charset="0"/>
              </a:rPr>
              <a:t>RRT step by step :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58700" y="3065957"/>
            <a:ext cx="8731220" cy="3912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 function RRT(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Xinti,Xgoal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2: T            tree(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3: run = true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4: while (run) do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5: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Xrand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getRandomState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7:if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isVaidExpansion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8: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goTowardNode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Xnearest,Xrand,maxEdgeLength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T.addNode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Xnew,Xnearest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10:    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goalReached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Xnew,Xgoal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11:               run = false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12:               return 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12440" y="3764280"/>
            <a:ext cx="817880" cy="57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688080" y="4525981"/>
            <a:ext cx="914400" cy="50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830320" y="4804639"/>
            <a:ext cx="1153160" cy="50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3421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487" y="1442407"/>
            <a:ext cx="4409093" cy="1689413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697595" y="116844"/>
            <a:ext cx="10134600" cy="1325563"/>
          </a:xfrm>
        </p:spPr>
        <p:txBody>
          <a:bodyPr/>
          <a:lstStyle/>
          <a:p>
            <a:r>
              <a:rPr lang="en-US" dirty="0" smtClean="0">
                <a:latin typeface="Cooper Black" panose="0208090404030B020404" pitchFamily="18" charset="0"/>
              </a:rPr>
              <a:t>RRT step by step :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58700" y="3065957"/>
            <a:ext cx="8731220" cy="3912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 function RRT(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Xinti,Xgoal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2: T            tree(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Xinit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3: run = true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4: while (run) do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5: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Xrand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getRandomState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getNearestNode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T,Xrand,hueristicMode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7:if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isVaidExpansion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8: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goTowardNode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Xnearest,Xrand,maxEdgeLength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T.addNode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Xnew,Xnearest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10:    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goalReached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Xnew,Xgoal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then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11:               run = false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12:               return 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12440" y="3779520"/>
            <a:ext cx="817880" cy="57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688080" y="4525981"/>
            <a:ext cx="914400" cy="50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830320" y="4804639"/>
            <a:ext cx="1153160" cy="50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9735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rligig design templat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a:style>
    </a:lnDef>
    <a:txDef>
      <a:spPr>
        <a:noFill/>
        <a:ln>
          <a:solidFill>
            <a:schemeClr val="accent4">
              <a:lumMod val="50000"/>
            </a:schemeClr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Whirligig design template" id="{C20C433A-93F8-478B-AC4D-DD4E52A28B92}" vid="{C901235C-D99E-4DA4-B3B6-5E8DC515C8A8}"/>
    </a:ext>
  </a:extLst>
</a:theme>
</file>

<file path=ppt/theme/theme2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F9C49E1-11F2-4EB9-9390-F2D155C1AA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1949</Words>
  <Application>Microsoft Office PowerPoint</Application>
  <PresentationFormat>Widescreen</PresentationFormat>
  <Paragraphs>377</Paragraphs>
  <Slides>33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B Nazanin</vt:lpstr>
      <vt:lpstr>Century Gothic</vt:lpstr>
      <vt:lpstr>Cooper Black</vt:lpstr>
      <vt:lpstr>Courier New</vt:lpstr>
      <vt:lpstr>Rockwell Extra Bold</vt:lpstr>
      <vt:lpstr>Tahoma</vt:lpstr>
      <vt:lpstr>Wingdings 3</vt:lpstr>
      <vt:lpstr>Whirligig design template</vt:lpstr>
      <vt:lpstr>An introduction to Motion Planning</vt:lpstr>
      <vt:lpstr>What is motion planning?</vt:lpstr>
      <vt:lpstr>Some Usages of motion planning:</vt:lpstr>
      <vt:lpstr>Inventors of RRT :</vt:lpstr>
      <vt:lpstr>What Is RRT ?</vt:lpstr>
      <vt:lpstr>How RRT works :</vt:lpstr>
      <vt:lpstr>RRT step by step :</vt:lpstr>
      <vt:lpstr>RRT step by step :</vt:lpstr>
      <vt:lpstr>RRT step by step :</vt:lpstr>
      <vt:lpstr>RRT step by step :</vt:lpstr>
      <vt:lpstr>RRT step by step :</vt:lpstr>
      <vt:lpstr>RRT step by step :</vt:lpstr>
      <vt:lpstr>RRT step by step :</vt:lpstr>
      <vt:lpstr>RRT step by step :</vt:lpstr>
      <vt:lpstr>RRT step by step :</vt:lpstr>
      <vt:lpstr>PowerPoint Presentation</vt:lpstr>
      <vt:lpstr>PowerPoint Presentation</vt:lpstr>
      <vt:lpstr>An optimized solution to RRT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2017-01-15T22:18:08Z</dcterms:created>
  <dcterms:modified xsi:type="dcterms:W3CDTF">2017-01-28T07:55:42Z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TC034606169991</vt:lpwstr>
  </property>
</Properties>
</file>